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57" r:id="rId3"/>
    <p:sldId id="258" r:id="rId4"/>
    <p:sldId id="259" r:id="rId5"/>
    <p:sldId id="261" r:id="rId6"/>
    <p:sldId id="269" r:id="rId7"/>
    <p:sldId id="262" r:id="rId8"/>
    <p:sldId id="263" r:id="rId9"/>
    <p:sldId id="264" r:id="rId10"/>
    <p:sldId id="265" r:id="rId11"/>
    <p:sldId id="267" r:id="rId12"/>
    <p:sldId id="270" r:id="rId13"/>
    <p:sldId id="271" r:id="rId14"/>
    <p:sldId id="292" r:id="rId15"/>
    <p:sldId id="286" r:id="rId16"/>
    <p:sldId id="272" r:id="rId17"/>
    <p:sldId id="273" r:id="rId18"/>
    <p:sldId id="275"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57" d="100"/>
          <a:sy n="57" d="100"/>
        </p:scale>
        <p:origin x="72"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F10D08-F520-4FE8-967D-F5497B6DF9BD}" type="datetimeFigureOut">
              <a:rPr lang="en-US" smtClean="0"/>
              <a:t>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9202B5-787E-4D36-8942-9D80AFF6CBD7}" type="slidenum">
              <a:rPr lang="en-US" smtClean="0"/>
              <a:t>‹#›</a:t>
            </a:fld>
            <a:endParaRPr lang="en-US"/>
          </a:p>
        </p:txBody>
      </p:sp>
    </p:spTree>
    <p:extLst>
      <p:ext uri="{BB962C8B-B14F-4D97-AF65-F5344CB8AC3E}">
        <p14:creationId xmlns:p14="http://schemas.microsoft.com/office/powerpoint/2010/main" val="1393136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a:t>
            </a:fld>
            <a:endParaRPr lang="en-US"/>
          </a:p>
        </p:txBody>
      </p:sp>
    </p:spTree>
    <p:extLst>
      <p:ext uri="{BB962C8B-B14F-4D97-AF65-F5344CB8AC3E}">
        <p14:creationId xmlns:p14="http://schemas.microsoft.com/office/powerpoint/2010/main" val="1740243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True</a:t>
            </a:r>
          </a:p>
          <a:p>
            <a:r>
              <a:rPr lang="en-US" dirty="0" smtClean="0"/>
              <a:t>10 points</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10</a:t>
            </a:fld>
            <a:endParaRPr lang="en-US"/>
          </a:p>
        </p:txBody>
      </p:sp>
    </p:spTree>
    <p:extLst>
      <p:ext uri="{BB962C8B-B14F-4D97-AF65-F5344CB8AC3E}">
        <p14:creationId xmlns:p14="http://schemas.microsoft.com/office/powerpoint/2010/main" val="909679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Counseling</a:t>
            </a:r>
          </a:p>
          <a:p>
            <a:r>
              <a:rPr lang="en-US" dirty="0" smtClean="0"/>
              <a:t>20</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11</a:t>
            </a:fld>
            <a:endParaRPr lang="en-US"/>
          </a:p>
        </p:txBody>
      </p:sp>
    </p:spTree>
    <p:extLst>
      <p:ext uri="{BB962C8B-B14F-4D97-AF65-F5344CB8AC3E}">
        <p14:creationId xmlns:p14="http://schemas.microsoft.com/office/powerpoint/2010/main" val="9608029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12</a:t>
            </a:fld>
            <a:endParaRPr lang="en-US"/>
          </a:p>
        </p:txBody>
      </p:sp>
    </p:spTree>
    <p:extLst>
      <p:ext uri="{BB962C8B-B14F-4D97-AF65-F5344CB8AC3E}">
        <p14:creationId xmlns:p14="http://schemas.microsoft.com/office/powerpoint/2010/main" val="8543411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13</a:t>
            </a:fld>
            <a:endParaRPr lang="en-US"/>
          </a:p>
        </p:txBody>
      </p:sp>
    </p:spTree>
    <p:extLst>
      <p:ext uri="{BB962C8B-B14F-4D97-AF65-F5344CB8AC3E}">
        <p14:creationId xmlns:p14="http://schemas.microsoft.com/office/powerpoint/2010/main" val="6962273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15</a:t>
            </a:fld>
            <a:endParaRPr lang="en-US"/>
          </a:p>
        </p:txBody>
      </p:sp>
    </p:spTree>
    <p:extLst>
      <p:ext uri="{BB962C8B-B14F-4D97-AF65-F5344CB8AC3E}">
        <p14:creationId xmlns:p14="http://schemas.microsoft.com/office/powerpoint/2010/main" val="35553512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16</a:t>
            </a:fld>
            <a:endParaRPr lang="en-US"/>
          </a:p>
        </p:txBody>
      </p:sp>
    </p:spTree>
    <p:extLst>
      <p:ext uri="{BB962C8B-B14F-4D97-AF65-F5344CB8AC3E}">
        <p14:creationId xmlns:p14="http://schemas.microsoft.com/office/powerpoint/2010/main" val="3794497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17</a:t>
            </a:fld>
            <a:endParaRPr lang="en-US"/>
          </a:p>
        </p:txBody>
      </p:sp>
    </p:spTree>
    <p:extLst>
      <p:ext uri="{BB962C8B-B14F-4D97-AF65-F5344CB8AC3E}">
        <p14:creationId xmlns:p14="http://schemas.microsoft.com/office/powerpoint/2010/main" val="23361506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18</a:t>
            </a:fld>
            <a:endParaRPr lang="en-US"/>
          </a:p>
        </p:txBody>
      </p:sp>
    </p:spTree>
    <p:extLst>
      <p:ext uri="{BB962C8B-B14F-4D97-AF65-F5344CB8AC3E}">
        <p14:creationId xmlns:p14="http://schemas.microsoft.com/office/powerpoint/2010/main" val="5984017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Kyle</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19</a:t>
            </a:fld>
            <a:endParaRPr lang="en-US"/>
          </a:p>
        </p:txBody>
      </p:sp>
    </p:spTree>
    <p:extLst>
      <p:ext uri="{BB962C8B-B14F-4D97-AF65-F5344CB8AC3E}">
        <p14:creationId xmlns:p14="http://schemas.microsoft.com/office/powerpoint/2010/main" val="36382876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2</a:t>
            </a:fld>
            <a:endParaRPr lang="en-US"/>
          </a:p>
        </p:txBody>
      </p:sp>
    </p:spTree>
    <p:extLst>
      <p:ext uri="{BB962C8B-B14F-4D97-AF65-F5344CB8AC3E}">
        <p14:creationId xmlns:p14="http://schemas.microsoft.com/office/powerpoint/2010/main" val="3855073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 points</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3</a:t>
            </a:fld>
            <a:endParaRPr lang="en-US"/>
          </a:p>
        </p:txBody>
      </p:sp>
    </p:spTree>
    <p:extLst>
      <p:ext uri="{BB962C8B-B14F-4D97-AF65-F5344CB8AC3E}">
        <p14:creationId xmlns:p14="http://schemas.microsoft.com/office/powerpoint/2010/main" val="1841704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False</a:t>
            </a:r>
          </a:p>
          <a:p>
            <a:r>
              <a:rPr lang="en-US" dirty="0" smtClean="0"/>
              <a:t>10 </a:t>
            </a:r>
            <a:r>
              <a:rPr lang="en-US" dirty="0" err="1" smtClean="0"/>
              <a:t>po</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4</a:t>
            </a:fld>
            <a:endParaRPr lang="en-US"/>
          </a:p>
        </p:txBody>
      </p:sp>
    </p:spTree>
    <p:extLst>
      <p:ext uri="{BB962C8B-B14F-4D97-AF65-F5344CB8AC3E}">
        <p14:creationId xmlns:p14="http://schemas.microsoft.com/office/powerpoint/2010/main" val="502051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20</a:t>
            </a:r>
            <a:r>
              <a:rPr lang="en-US"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10 points</a:t>
            </a:r>
            <a:endParaRPr lang="en-US" dirty="0" smtClean="0"/>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5</a:t>
            </a:fld>
            <a:endParaRPr lang="en-US"/>
          </a:p>
        </p:txBody>
      </p:sp>
    </p:spTree>
    <p:extLst>
      <p:ext uri="{BB962C8B-B14F-4D97-AF65-F5344CB8AC3E}">
        <p14:creationId xmlns:p14="http://schemas.microsoft.com/office/powerpoint/2010/main" val="293045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FALSE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 points</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6</a:t>
            </a:fld>
            <a:endParaRPr lang="en-US"/>
          </a:p>
        </p:txBody>
      </p:sp>
    </p:spTree>
    <p:extLst>
      <p:ext uri="{BB962C8B-B14F-4D97-AF65-F5344CB8AC3E}">
        <p14:creationId xmlns:p14="http://schemas.microsoft.com/office/powerpoint/2010/main" val="2872128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no defined</a:t>
            </a:r>
          </a:p>
          <a:p>
            <a:r>
              <a:rPr lang="en-US" dirty="0" smtClean="0"/>
              <a:t>10 points</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7</a:t>
            </a:fld>
            <a:endParaRPr lang="en-US"/>
          </a:p>
        </p:txBody>
      </p:sp>
    </p:spTree>
    <p:extLst>
      <p:ext uri="{BB962C8B-B14F-4D97-AF65-F5344CB8AC3E}">
        <p14:creationId xmlns:p14="http://schemas.microsoft.com/office/powerpoint/2010/main" val="222345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True</a:t>
            </a:r>
          </a:p>
          <a:p>
            <a:r>
              <a:rPr lang="en-US" dirty="0" smtClean="0"/>
              <a:t>10 points</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8</a:t>
            </a:fld>
            <a:endParaRPr lang="en-US"/>
          </a:p>
        </p:txBody>
      </p:sp>
    </p:spTree>
    <p:extLst>
      <p:ext uri="{BB962C8B-B14F-4D97-AF65-F5344CB8AC3E}">
        <p14:creationId xmlns:p14="http://schemas.microsoft.com/office/powerpoint/2010/main" val="4170385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True</a:t>
            </a:r>
          </a:p>
          <a:p>
            <a:r>
              <a:rPr lang="en-US" dirty="0" smtClean="0"/>
              <a:t>20</a:t>
            </a:r>
            <a:r>
              <a:rPr lang="en-US" baseline="0" dirty="0" smtClean="0"/>
              <a:t> points</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9</a:t>
            </a:fld>
            <a:endParaRPr lang="en-US"/>
          </a:p>
        </p:txBody>
      </p:sp>
    </p:spTree>
    <p:extLst>
      <p:ext uri="{BB962C8B-B14F-4D97-AF65-F5344CB8AC3E}">
        <p14:creationId xmlns:p14="http://schemas.microsoft.com/office/powerpoint/2010/main" val="3686591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1/7/2016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7200" dirty="0" smtClean="0">
                <a:latin typeface="Bookman Old Style" panose="02050604050505020204" pitchFamily="18" charset="0"/>
              </a:rPr>
              <a:t>Let’s Play Trivia…</a:t>
            </a:r>
            <a:endParaRPr lang="en-US" sz="7200" dirty="0">
              <a:latin typeface="Bookman Old Style" panose="02050604050505020204" pitchFamily="18" charset="0"/>
            </a:endParaRPr>
          </a:p>
        </p:txBody>
      </p:sp>
      <p:sp>
        <p:nvSpPr>
          <p:cNvPr id="3" name="Subtitle 2"/>
          <p:cNvSpPr>
            <a:spLocks noGrp="1"/>
          </p:cNvSpPr>
          <p:nvPr>
            <p:ph type="subTitle" idx="1"/>
          </p:nvPr>
        </p:nvSpPr>
        <p:spPr/>
        <p:txBody>
          <a:bodyPr/>
          <a:lstStyle/>
          <a:p>
            <a:pPr algn="ctr"/>
            <a:r>
              <a:rPr lang="en-US" sz="4800" dirty="0" smtClean="0"/>
              <a:t>And Win Prizes of Course!</a:t>
            </a:r>
          </a:p>
          <a:p>
            <a:pPr algn="ctr"/>
            <a:endParaRPr lang="en-US" dirty="0"/>
          </a:p>
        </p:txBody>
      </p:sp>
    </p:spTree>
    <p:extLst>
      <p:ext uri="{BB962C8B-B14F-4D97-AF65-F5344CB8AC3E}">
        <p14:creationId xmlns:p14="http://schemas.microsoft.com/office/powerpoint/2010/main" val="3967722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Question #8</a:t>
            </a:r>
            <a:endParaRPr lang="en-US" sz="7200" dirty="0"/>
          </a:p>
        </p:txBody>
      </p:sp>
      <p:sp>
        <p:nvSpPr>
          <p:cNvPr id="3" name="Content Placeholder 2"/>
          <p:cNvSpPr>
            <a:spLocks noGrp="1"/>
          </p:cNvSpPr>
          <p:nvPr>
            <p:ph idx="1"/>
          </p:nvPr>
        </p:nvSpPr>
        <p:spPr/>
        <p:txBody>
          <a:bodyPr>
            <a:normAutofit lnSpcReduction="10000"/>
          </a:bodyPr>
          <a:lstStyle/>
          <a:p>
            <a:pPr marL="0" indent="0">
              <a:buNone/>
            </a:pPr>
            <a:r>
              <a:rPr lang="en-US" dirty="0"/>
              <a:t> </a:t>
            </a:r>
            <a:endParaRPr lang="en-US" sz="2000" dirty="0"/>
          </a:p>
          <a:p>
            <a:pPr lvl="0"/>
            <a:r>
              <a:rPr lang="en-US" sz="3200" dirty="0" smtClean="0"/>
              <a:t>Federal law requires colleges to take immediate action to ensure a victim of sexual harassment can continue their education free of ongoing discrimination, harassment, or violence.</a:t>
            </a:r>
          </a:p>
          <a:p>
            <a:pPr lvl="1"/>
            <a:r>
              <a:rPr lang="en-US" sz="3000" dirty="0" smtClean="0"/>
              <a:t>True</a:t>
            </a:r>
            <a:endParaRPr lang="en-US" sz="3000" dirty="0"/>
          </a:p>
          <a:p>
            <a:pPr lvl="1"/>
            <a:r>
              <a:rPr lang="en-US" sz="3200" dirty="0" smtClean="0"/>
              <a:t>False</a:t>
            </a:r>
            <a:endParaRPr lang="en-US" sz="3200" dirty="0"/>
          </a:p>
          <a:p>
            <a:pPr marL="457200" lvl="1" indent="0">
              <a:buNone/>
            </a:pPr>
            <a:endParaRPr lang="en-US" sz="3200" dirty="0"/>
          </a:p>
        </p:txBody>
      </p:sp>
    </p:spTree>
    <p:extLst>
      <p:ext uri="{BB962C8B-B14F-4D97-AF65-F5344CB8AC3E}">
        <p14:creationId xmlns:p14="http://schemas.microsoft.com/office/powerpoint/2010/main" val="1060536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Question #</a:t>
            </a:r>
            <a:r>
              <a:rPr lang="en-US" sz="7200" dirty="0"/>
              <a:t>9</a:t>
            </a:r>
          </a:p>
        </p:txBody>
      </p:sp>
      <p:sp>
        <p:nvSpPr>
          <p:cNvPr id="3" name="Content Placeholder 2"/>
          <p:cNvSpPr>
            <a:spLocks noGrp="1"/>
          </p:cNvSpPr>
          <p:nvPr>
            <p:ph idx="1"/>
          </p:nvPr>
        </p:nvSpPr>
        <p:spPr/>
        <p:txBody>
          <a:bodyPr>
            <a:normAutofit/>
          </a:bodyPr>
          <a:lstStyle/>
          <a:p>
            <a:pPr marL="0" indent="0">
              <a:buNone/>
            </a:pPr>
            <a:r>
              <a:rPr lang="en-US" dirty="0"/>
              <a:t> </a:t>
            </a:r>
            <a:endParaRPr lang="en-US" sz="2000" dirty="0"/>
          </a:p>
          <a:p>
            <a:pPr lvl="0"/>
            <a:r>
              <a:rPr lang="en-US" sz="3200" dirty="0" smtClean="0"/>
              <a:t>A person who is a victim of sexual harassment can report CONFIDENTIALLY to:</a:t>
            </a:r>
            <a:endParaRPr lang="en-US" sz="3200" dirty="0"/>
          </a:p>
          <a:p>
            <a:pPr lvl="1"/>
            <a:r>
              <a:rPr lang="en-US" sz="3000" dirty="0" smtClean="0"/>
              <a:t>The Counseling Office staff</a:t>
            </a:r>
            <a:endParaRPr lang="en-US" sz="3000" dirty="0"/>
          </a:p>
          <a:p>
            <a:pPr lvl="1"/>
            <a:r>
              <a:rPr lang="en-US" sz="3000" dirty="0" smtClean="0"/>
              <a:t>A resident assistant</a:t>
            </a:r>
          </a:p>
          <a:p>
            <a:pPr lvl="1"/>
            <a:r>
              <a:rPr lang="en-US" sz="3000" dirty="0" smtClean="0"/>
              <a:t>A faculty member</a:t>
            </a:r>
            <a:endParaRPr lang="en-US" sz="3000" dirty="0"/>
          </a:p>
          <a:p>
            <a:pPr marL="457200" lvl="1" indent="0">
              <a:buNone/>
            </a:pPr>
            <a:endParaRPr lang="en-US" sz="3200" dirty="0"/>
          </a:p>
        </p:txBody>
      </p:sp>
    </p:spTree>
    <p:extLst>
      <p:ext uri="{BB962C8B-B14F-4D97-AF65-F5344CB8AC3E}">
        <p14:creationId xmlns:p14="http://schemas.microsoft.com/office/powerpoint/2010/main" val="3389765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Tally ‘</a:t>
            </a:r>
            <a:r>
              <a:rPr lang="en-US" sz="5400" dirty="0" err="1" smtClean="0"/>
              <a:t>em</a:t>
            </a:r>
            <a:r>
              <a:rPr lang="en-US" sz="5400" dirty="0" smtClean="0"/>
              <a:t> Up!</a:t>
            </a:r>
            <a:endParaRPr lang="en-US" sz="5400" dirty="0"/>
          </a:p>
        </p:txBody>
      </p:sp>
      <p:sp>
        <p:nvSpPr>
          <p:cNvPr id="3" name="Content Placeholder 2"/>
          <p:cNvSpPr>
            <a:spLocks noGrp="1"/>
          </p:cNvSpPr>
          <p:nvPr>
            <p:ph idx="1"/>
          </p:nvPr>
        </p:nvSpPr>
        <p:spPr/>
        <p:txBody>
          <a:bodyPr/>
          <a:lstStyle/>
          <a:p>
            <a:pPr lvl="0"/>
            <a:r>
              <a:rPr lang="en-US" sz="3200" dirty="0" smtClean="0"/>
              <a:t>Let’s review the answers (and learn a few things along the way</a:t>
            </a:r>
          </a:p>
          <a:p>
            <a:r>
              <a:rPr lang="en-US" sz="3200" dirty="0"/>
              <a:t>Add up your </a:t>
            </a:r>
            <a:r>
              <a:rPr lang="en-US" sz="3200" dirty="0" smtClean="0"/>
              <a:t>score</a:t>
            </a:r>
          </a:p>
          <a:p>
            <a:pPr lvl="0"/>
            <a:r>
              <a:rPr lang="en-US" sz="3200" dirty="0" smtClean="0"/>
              <a:t>Prize time! </a:t>
            </a:r>
            <a:r>
              <a:rPr lang="en-US" sz="1400" dirty="0" smtClean="0"/>
              <a:t>(we never said they would be GOOD prizes)</a:t>
            </a:r>
            <a:endParaRPr lang="en-US" sz="1400" dirty="0"/>
          </a:p>
        </p:txBody>
      </p:sp>
    </p:spTree>
    <p:extLst>
      <p:ext uri="{BB962C8B-B14F-4D97-AF65-F5344CB8AC3E}">
        <p14:creationId xmlns:p14="http://schemas.microsoft.com/office/powerpoint/2010/main" val="36542037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Let’s Talk Title IX</a:t>
            </a:r>
            <a:endParaRPr lang="en-US" sz="5400" dirty="0"/>
          </a:p>
        </p:txBody>
      </p:sp>
      <p:sp>
        <p:nvSpPr>
          <p:cNvPr id="3" name="Content Placeholder 2"/>
          <p:cNvSpPr>
            <a:spLocks noGrp="1"/>
          </p:cNvSpPr>
          <p:nvPr>
            <p:ph idx="1"/>
          </p:nvPr>
        </p:nvSpPr>
        <p:spPr/>
        <p:txBody>
          <a:bodyPr/>
          <a:lstStyle/>
          <a:p>
            <a:pPr lvl="0"/>
            <a:r>
              <a:rPr lang="en-US" sz="3200" dirty="0" smtClean="0"/>
              <a:t>No person in the United States shall, on the basis of sex, be excluded from participation in, be denied the benefits of, or be subjected to discrimination under any educational program or activity receiving Federal financial assistance.</a:t>
            </a:r>
            <a:endParaRPr lang="en-US" sz="3200" dirty="0"/>
          </a:p>
        </p:txBody>
      </p:sp>
    </p:spTree>
    <p:extLst>
      <p:ext uri="{BB962C8B-B14F-4D97-AF65-F5344CB8AC3E}">
        <p14:creationId xmlns:p14="http://schemas.microsoft.com/office/powerpoint/2010/main" val="811601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Let’s Talk Title IX</a:t>
            </a:r>
          </a:p>
        </p:txBody>
      </p:sp>
      <p:sp>
        <p:nvSpPr>
          <p:cNvPr id="3" name="Content Placeholder 2"/>
          <p:cNvSpPr>
            <a:spLocks noGrp="1"/>
          </p:cNvSpPr>
          <p:nvPr>
            <p:ph idx="1"/>
          </p:nvPr>
        </p:nvSpPr>
        <p:spPr/>
        <p:txBody>
          <a:bodyPr/>
          <a:lstStyle/>
          <a:p>
            <a:pPr lvl="0"/>
            <a:r>
              <a:rPr lang="en-US" dirty="0" smtClean="0"/>
              <a:t>Prohibits (Aimee to insert info!)</a:t>
            </a:r>
            <a:endParaRPr lang="en-US" dirty="0"/>
          </a:p>
          <a:p>
            <a:endParaRPr lang="en-US" dirty="0"/>
          </a:p>
        </p:txBody>
      </p:sp>
    </p:spTree>
    <p:extLst>
      <p:ext uri="{BB962C8B-B14F-4D97-AF65-F5344CB8AC3E}">
        <p14:creationId xmlns:p14="http://schemas.microsoft.com/office/powerpoint/2010/main" val="2791107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Let’s Talk Title IX</a:t>
            </a:r>
            <a:endParaRPr lang="en-US" sz="5400" dirty="0"/>
          </a:p>
        </p:txBody>
      </p:sp>
      <p:sp>
        <p:nvSpPr>
          <p:cNvPr id="3" name="Content Placeholder 2"/>
          <p:cNvSpPr>
            <a:spLocks noGrp="1"/>
          </p:cNvSpPr>
          <p:nvPr>
            <p:ph idx="1"/>
          </p:nvPr>
        </p:nvSpPr>
        <p:spPr/>
        <p:txBody>
          <a:bodyPr/>
          <a:lstStyle/>
          <a:p>
            <a:pPr lvl="0"/>
            <a:r>
              <a:rPr lang="en-US" sz="3200" dirty="0" smtClean="0"/>
              <a:t>Why is all of this important on a college campus?</a:t>
            </a:r>
          </a:p>
          <a:p>
            <a:pPr lvl="0"/>
            <a:r>
              <a:rPr lang="en-US" sz="3200" dirty="0" smtClean="0"/>
              <a:t>Creates a hostile environment</a:t>
            </a:r>
          </a:p>
          <a:p>
            <a:pPr lvl="0"/>
            <a:r>
              <a:rPr lang="en-US" sz="3200" dirty="0" smtClean="0"/>
              <a:t>Education provides opportunity</a:t>
            </a:r>
          </a:p>
          <a:p>
            <a:pPr lvl="1"/>
            <a:r>
              <a:rPr lang="en-US" sz="3000" dirty="0" smtClean="0"/>
              <a:t>Civil rights and a social justice issue</a:t>
            </a:r>
          </a:p>
          <a:p>
            <a:pPr lvl="0"/>
            <a:r>
              <a:rPr lang="en-US" sz="3200" dirty="0" smtClean="0"/>
              <a:t>Criminal Court versus Higher Ed</a:t>
            </a:r>
            <a:endParaRPr lang="en-US" sz="3200" dirty="0"/>
          </a:p>
        </p:txBody>
      </p:sp>
    </p:spTree>
    <p:extLst>
      <p:ext uri="{BB962C8B-B14F-4D97-AF65-F5344CB8AC3E}">
        <p14:creationId xmlns:p14="http://schemas.microsoft.com/office/powerpoint/2010/main" val="3572816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Let’s Talk Title IX</a:t>
            </a:r>
            <a:endParaRPr lang="en-US" sz="5400" dirty="0"/>
          </a:p>
        </p:txBody>
      </p:sp>
      <p:sp>
        <p:nvSpPr>
          <p:cNvPr id="3" name="Content Placeholder 2"/>
          <p:cNvSpPr>
            <a:spLocks noGrp="1"/>
          </p:cNvSpPr>
          <p:nvPr>
            <p:ph idx="1"/>
          </p:nvPr>
        </p:nvSpPr>
        <p:spPr>
          <a:xfrm>
            <a:off x="444617" y="1661021"/>
            <a:ext cx="9194333" cy="4932726"/>
          </a:xfrm>
        </p:spPr>
        <p:txBody>
          <a:bodyPr>
            <a:normAutofit fontScale="85000" lnSpcReduction="20000"/>
          </a:bodyPr>
          <a:lstStyle/>
          <a:p>
            <a:pPr lvl="0"/>
            <a:r>
              <a:rPr lang="en-US" sz="3200" dirty="0" smtClean="0"/>
              <a:t>The Office of Civil Rights and the Department of Education set forth mandates:</a:t>
            </a:r>
          </a:p>
          <a:p>
            <a:pPr lvl="1"/>
            <a:r>
              <a:rPr lang="en-US" sz="2800" dirty="0" smtClean="0"/>
              <a:t>Schools must be proactive in ensuring their campus is free of discrimination based on sex</a:t>
            </a:r>
          </a:p>
          <a:p>
            <a:pPr marL="457200" lvl="1" indent="0">
              <a:buNone/>
            </a:pPr>
            <a:endParaRPr lang="en-US" sz="3000" dirty="0" smtClean="0"/>
          </a:p>
          <a:p>
            <a:pPr lvl="1"/>
            <a:r>
              <a:rPr lang="en-US" sz="2800" dirty="0"/>
              <a:t>The government requires schools to have established procedures for handling complaints of sex discrimination, sexual harassment, and sexual violence.  (This also includes stalking and domestic/intimate violence)</a:t>
            </a:r>
          </a:p>
          <a:p>
            <a:pPr lvl="1"/>
            <a:endParaRPr lang="en-US" sz="2600" dirty="0"/>
          </a:p>
          <a:p>
            <a:pPr lvl="1"/>
            <a:r>
              <a:rPr lang="en-US" sz="2800" dirty="0" smtClean="0"/>
              <a:t>A school put “on notice” of possible sexual harassment of a student must take immediate and appropriate steps to do FOUR very specific things </a:t>
            </a:r>
            <a:endParaRPr lang="en-US" sz="3200" dirty="0"/>
          </a:p>
        </p:txBody>
      </p:sp>
    </p:spTree>
    <p:extLst>
      <p:ext uri="{BB962C8B-B14F-4D97-AF65-F5344CB8AC3E}">
        <p14:creationId xmlns:p14="http://schemas.microsoft.com/office/powerpoint/2010/main" val="3378204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Let’s Talk Title IX</a:t>
            </a:r>
            <a:endParaRPr lang="en-US" sz="5400" dirty="0"/>
          </a:p>
        </p:txBody>
      </p:sp>
      <p:sp>
        <p:nvSpPr>
          <p:cNvPr id="3" name="Content Placeholder 2"/>
          <p:cNvSpPr>
            <a:spLocks noGrp="1"/>
          </p:cNvSpPr>
          <p:nvPr>
            <p:ph idx="1"/>
          </p:nvPr>
        </p:nvSpPr>
        <p:spPr/>
        <p:txBody>
          <a:bodyPr/>
          <a:lstStyle/>
          <a:p>
            <a:pPr lvl="0"/>
            <a:r>
              <a:rPr lang="en-US" sz="3200" dirty="0" smtClean="0"/>
              <a:t>1. Investigate what occurred</a:t>
            </a:r>
          </a:p>
          <a:p>
            <a:pPr lvl="0"/>
            <a:r>
              <a:rPr lang="en-US" sz="3200" dirty="0" smtClean="0"/>
              <a:t>2. Take prompt and effective action to end the harassment</a:t>
            </a:r>
          </a:p>
          <a:p>
            <a:pPr lvl="0"/>
            <a:r>
              <a:rPr lang="en-US" sz="3200" dirty="0" smtClean="0"/>
              <a:t>3. Remedy the effects</a:t>
            </a:r>
          </a:p>
          <a:p>
            <a:pPr lvl="0"/>
            <a:r>
              <a:rPr lang="en-US" sz="3200" dirty="0" smtClean="0"/>
              <a:t>4. Prevent it from occurring again </a:t>
            </a:r>
            <a:endParaRPr lang="en-US" sz="3200" dirty="0"/>
          </a:p>
        </p:txBody>
      </p:sp>
    </p:spTree>
    <p:extLst>
      <p:ext uri="{BB962C8B-B14F-4D97-AF65-F5344CB8AC3E}">
        <p14:creationId xmlns:p14="http://schemas.microsoft.com/office/powerpoint/2010/main" val="426163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Let’s Talk Title IX</a:t>
            </a:r>
            <a:endParaRPr lang="en-US" sz="5400" dirty="0"/>
          </a:p>
        </p:txBody>
      </p:sp>
      <p:sp>
        <p:nvSpPr>
          <p:cNvPr id="3" name="Content Placeholder 2"/>
          <p:cNvSpPr>
            <a:spLocks noGrp="1"/>
          </p:cNvSpPr>
          <p:nvPr>
            <p:ph idx="1"/>
          </p:nvPr>
        </p:nvSpPr>
        <p:spPr/>
        <p:txBody>
          <a:bodyPr>
            <a:normAutofit/>
          </a:bodyPr>
          <a:lstStyle/>
          <a:p>
            <a:pPr lvl="0"/>
            <a:r>
              <a:rPr lang="en-US" sz="3200" dirty="0" smtClean="0"/>
              <a:t>Important to also understand is</a:t>
            </a:r>
            <a:r>
              <a:rPr lang="en-US" sz="3200" dirty="0"/>
              <a:t> </a:t>
            </a:r>
            <a:r>
              <a:rPr lang="en-US" sz="3200" dirty="0" smtClean="0"/>
              <a:t>that schools/employees/students may not retaliate against someone filing a complaint</a:t>
            </a:r>
          </a:p>
          <a:p>
            <a:pPr lvl="0"/>
            <a:r>
              <a:rPr lang="en-US" sz="3200" dirty="0" smtClean="0"/>
              <a:t>Retaliation is a serious offence. </a:t>
            </a:r>
          </a:p>
          <a:p>
            <a:pPr lvl="0"/>
            <a:endParaRPr lang="en-US" sz="3200" dirty="0"/>
          </a:p>
          <a:p>
            <a:pPr lvl="0"/>
            <a:r>
              <a:rPr lang="en-US" sz="3200" dirty="0" smtClean="0"/>
              <a:t>MORE INFO HERE?</a:t>
            </a:r>
            <a:endParaRPr lang="en-US" sz="3200" dirty="0"/>
          </a:p>
        </p:txBody>
      </p:sp>
    </p:spTree>
    <p:extLst>
      <p:ext uri="{BB962C8B-B14F-4D97-AF65-F5344CB8AC3E}">
        <p14:creationId xmlns:p14="http://schemas.microsoft.com/office/powerpoint/2010/main" val="583858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Let’s Talk Title IX</a:t>
            </a:r>
            <a:endParaRPr lang="en-US" sz="5400" dirty="0"/>
          </a:p>
        </p:txBody>
      </p:sp>
      <p:sp>
        <p:nvSpPr>
          <p:cNvPr id="3" name="Content Placeholder 2"/>
          <p:cNvSpPr>
            <a:spLocks noGrp="1"/>
          </p:cNvSpPr>
          <p:nvPr>
            <p:ph idx="1"/>
          </p:nvPr>
        </p:nvSpPr>
        <p:spPr/>
        <p:txBody>
          <a:bodyPr>
            <a:normAutofit/>
          </a:bodyPr>
          <a:lstStyle/>
          <a:p>
            <a:pPr lvl="0"/>
            <a:r>
              <a:rPr lang="en-US" sz="3200" dirty="0" smtClean="0"/>
              <a:t>Break into groups.</a:t>
            </a:r>
            <a:endParaRPr lang="en-US" sz="3200" dirty="0"/>
          </a:p>
        </p:txBody>
      </p:sp>
    </p:spTree>
    <p:extLst>
      <p:ext uri="{BB962C8B-B14F-4D97-AF65-F5344CB8AC3E}">
        <p14:creationId xmlns:p14="http://schemas.microsoft.com/office/powerpoint/2010/main" val="3833358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The Rules</a:t>
            </a:r>
            <a:endParaRPr lang="en-US" sz="7200" dirty="0"/>
          </a:p>
        </p:txBody>
      </p:sp>
      <p:sp>
        <p:nvSpPr>
          <p:cNvPr id="3" name="Content Placeholder 2"/>
          <p:cNvSpPr>
            <a:spLocks noGrp="1"/>
          </p:cNvSpPr>
          <p:nvPr>
            <p:ph idx="1"/>
          </p:nvPr>
        </p:nvSpPr>
        <p:spPr/>
        <p:txBody>
          <a:bodyPr>
            <a:normAutofit fontScale="92500" lnSpcReduction="10000"/>
          </a:bodyPr>
          <a:lstStyle/>
          <a:p>
            <a:r>
              <a:rPr lang="en-US" sz="3200" dirty="0" smtClean="0"/>
              <a:t>Each table is a team</a:t>
            </a:r>
          </a:p>
          <a:p>
            <a:r>
              <a:rPr lang="en-US" sz="3200" dirty="0" smtClean="0"/>
              <a:t>Work with your table-mates to determine the correct answer</a:t>
            </a:r>
          </a:p>
          <a:p>
            <a:r>
              <a:rPr lang="en-US" sz="3200" dirty="0" smtClean="0"/>
              <a:t>Write your answer on the sheet provided (no changing answers once you have written them down)</a:t>
            </a:r>
          </a:p>
          <a:p>
            <a:r>
              <a:rPr lang="en-US" sz="3200" dirty="0" smtClean="0"/>
              <a:t>Think hard – the winning table will win PRIZES!! (yeah!)</a:t>
            </a:r>
            <a:endParaRPr lang="en-US" sz="3200" dirty="0"/>
          </a:p>
        </p:txBody>
      </p:sp>
    </p:spTree>
    <p:extLst>
      <p:ext uri="{BB962C8B-B14F-4D97-AF65-F5344CB8AC3E}">
        <p14:creationId xmlns:p14="http://schemas.microsoft.com/office/powerpoint/2010/main" val="2682992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Question #1</a:t>
            </a:r>
            <a:endParaRPr lang="en-US" sz="7200" dirty="0"/>
          </a:p>
        </p:txBody>
      </p:sp>
      <p:sp>
        <p:nvSpPr>
          <p:cNvPr id="3" name="Content Placeholder 2"/>
          <p:cNvSpPr>
            <a:spLocks noGrp="1"/>
          </p:cNvSpPr>
          <p:nvPr>
            <p:ph idx="1"/>
          </p:nvPr>
        </p:nvSpPr>
        <p:spPr/>
        <p:txBody>
          <a:bodyPr/>
          <a:lstStyle/>
          <a:p>
            <a:pPr lvl="0"/>
            <a:r>
              <a:rPr lang="en-US" sz="3200" dirty="0"/>
              <a:t>Title IX is a landmark federal civil right that prohibits discrimination based on what in education?</a:t>
            </a:r>
          </a:p>
          <a:p>
            <a:pPr lvl="1"/>
            <a:r>
              <a:rPr lang="en-US" sz="3200" dirty="0" smtClean="0"/>
              <a:t>Sex discrimination</a:t>
            </a:r>
            <a:endParaRPr lang="en-US" sz="3200" dirty="0"/>
          </a:p>
          <a:p>
            <a:pPr lvl="1"/>
            <a:r>
              <a:rPr lang="en-US" sz="3200" dirty="0"/>
              <a:t>Race discrimination</a:t>
            </a:r>
          </a:p>
          <a:p>
            <a:pPr lvl="1"/>
            <a:r>
              <a:rPr lang="en-US" sz="3200" dirty="0"/>
              <a:t>Age discrimination</a:t>
            </a:r>
          </a:p>
          <a:p>
            <a:endParaRPr lang="en-US" dirty="0"/>
          </a:p>
        </p:txBody>
      </p:sp>
    </p:spTree>
    <p:extLst>
      <p:ext uri="{BB962C8B-B14F-4D97-AF65-F5344CB8AC3E}">
        <p14:creationId xmlns:p14="http://schemas.microsoft.com/office/powerpoint/2010/main" val="975496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Question #2</a:t>
            </a:r>
            <a:endParaRPr lang="en-US" sz="7200" dirty="0"/>
          </a:p>
        </p:txBody>
      </p:sp>
      <p:sp>
        <p:nvSpPr>
          <p:cNvPr id="3" name="Content Placeholder 2"/>
          <p:cNvSpPr>
            <a:spLocks noGrp="1"/>
          </p:cNvSpPr>
          <p:nvPr>
            <p:ph idx="1"/>
          </p:nvPr>
        </p:nvSpPr>
        <p:spPr/>
        <p:txBody>
          <a:bodyPr/>
          <a:lstStyle/>
          <a:p>
            <a:pPr lvl="0"/>
            <a:r>
              <a:rPr lang="en-US" sz="4400" dirty="0"/>
              <a:t>Title IX </a:t>
            </a:r>
            <a:r>
              <a:rPr lang="en-US" sz="4400" dirty="0" smtClean="0"/>
              <a:t>applies only to students who participate in athletics</a:t>
            </a:r>
            <a:endParaRPr lang="en-US" sz="4400" dirty="0"/>
          </a:p>
          <a:p>
            <a:pPr lvl="1"/>
            <a:r>
              <a:rPr lang="en-US" sz="4400" dirty="0" smtClean="0"/>
              <a:t>True</a:t>
            </a:r>
          </a:p>
          <a:p>
            <a:pPr lvl="1"/>
            <a:r>
              <a:rPr lang="en-US" sz="4400" dirty="0" smtClean="0"/>
              <a:t>False</a:t>
            </a:r>
            <a:endParaRPr lang="en-US" sz="4400" dirty="0"/>
          </a:p>
          <a:p>
            <a:endParaRPr lang="en-US" dirty="0"/>
          </a:p>
        </p:txBody>
      </p:sp>
    </p:spTree>
    <p:extLst>
      <p:ext uri="{BB962C8B-B14F-4D97-AF65-F5344CB8AC3E}">
        <p14:creationId xmlns:p14="http://schemas.microsoft.com/office/powerpoint/2010/main" val="1668891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Question #3</a:t>
            </a:r>
            <a:endParaRPr lang="en-US" sz="7200" dirty="0"/>
          </a:p>
        </p:txBody>
      </p:sp>
      <p:sp>
        <p:nvSpPr>
          <p:cNvPr id="3" name="Content Placeholder 2"/>
          <p:cNvSpPr>
            <a:spLocks noGrp="1"/>
          </p:cNvSpPr>
          <p:nvPr>
            <p:ph idx="1"/>
          </p:nvPr>
        </p:nvSpPr>
        <p:spPr/>
        <p:txBody>
          <a:bodyPr>
            <a:normAutofit/>
          </a:bodyPr>
          <a:lstStyle/>
          <a:p>
            <a:pPr lvl="0"/>
            <a:r>
              <a:rPr lang="en-US" sz="3200" dirty="0"/>
              <a:t>What is the reported percentage of college women that will be victims </a:t>
            </a:r>
            <a:r>
              <a:rPr lang="en-US" sz="3200" dirty="0" smtClean="0"/>
              <a:t>of sexual </a:t>
            </a:r>
            <a:r>
              <a:rPr lang="en-US" sz="3200" dirty="0"/>
              <a:t>assault while at college?</a:t>
            </a:r>
          </a:p>
          <a:p>
            <a:pPr lvl="1"/>
            <a:r>
              <a:rPr lang="en-US" sz="3200" dirty="0"/>
              <a:t>20</a:t>
            </a:r>
            <a:r>
              <a:rPr lang="en-US" sz="3200" dirty="0" smtClean="0"/>
              <a:t>%</a:t>
            </a:r>
          </a:p>
          <a:p>
            <a:pPr lvl="1"/>
            <a:r>
              <a:rPr lang="en-US" sz="3200" dirty="0" smtClean="0"/>
              <a:t>0%</a:t>
            </a:r>
          </a:p>
          <a:p>
            <a:pPr lvl="1"/>
            <a:r>
              <a:rPr lang="en-US" sz="3200" dirty="0" smtClean="0"/>
              <a:t>5%</a:t>
            </a:r>
            <a:endParaRPr lang="en-US" sz="3200" dirty="0"/>
          </a:p>
          <a:p>
            <a:endParaRPr lang="en-US" dirty="0"/>
          </a:p>
        </p:txBody>
      </p:sp>
    </p:spTree>
    <p:extLst>
      <p:ext uri="{BB962C8B-B14F-4D97-AF65-F5344CB8AC3E}">
        <p14:creationId xmlns:p14="http://schemas.microsoft.com/office/powerpoint/2010/main" val="538921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Question #4</a:t>
            </a:r>
            <a:endParaRPr lang="en-US" sz="7200" dirty="0"/>
          </a:p>
        </p:txBody>
      </p:sp>
      <p:sp>
        <p:nvSpPr>
          <p:cNvPr id="3" name="Content Placeholder 2"/>
          <p:cNvSpPr>
            <a:spLocks noGrp="1"/>
          </p:cNvSpPr>
          <p:nvPr>
            <p:ph idx="1"/>
          </p:nvPr>
        </p:nvSpPr>
        <p:spPr/>
        <p:txBody>
          <a:bodyPr>
            <a:normAutofit/>
          </a:bodyPr>
          <a:lstStyle/>
          <a:p>
            <a:pPr lvl="0"/>
            <a:r>
              <a:rPr lang="en-US" sz="3200" dirty="0" smtClean="0"/>
              <a:t>Alcohol is rarely involved in cases of sexual assault on college campuses</a:t>
            </a:r>
            <a:endParaRPr lang="en-US" sz="3200" dirty="0"/>
          </a:p>
          <a:p>
            <a:pPr lvl="1"/>
            <a:r>
              <a:rPr lang="en-US" sz="3200" dirty="0" smtClean="0"/>
              <a:t>True</a:t>
            </a:r>
          </a:p>
          <a:p>
            <a:pPr lvl="1"/>
            <a:r>
              <a:rPr lang="en-US" sz="3200" dirty="0" smtClean="0"/>
              <a:t>False</a:t>
            </a:r>
          </a:p>
        </p:txBody>
      </p:sp>
    </p:spTree>
    <p:extLst>
      <p:ext uri="{BB962C8B-B14F-4D97-AF65-F5344CB8AC3E}">
        <p14:creationId xmlns:p14="http://schemas.microsoft.com/office/powerpoint/2010/main" val="1964506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Question #5</a:t>
            </a:r>
            <a:endParaRPr lang="en-US" sz="7200" dirty="0"/>
          </a:p>
        </p:txBody>
      </p:sp>
      <p:sp>
        <p:nvSpPr>
          <p:cNvPr id="3" name="Content Placeholder 2"/>
          <p:cNvSpPr>
            <a:spLocks noGrp="1"/>
          </p:cNvSpPr>
          <p:nvPr>
            <p:ph idx="1"/>
          </p:nvPr>
        </p:nvSpPr>
        <p:spPr>
          <a:xfrm>
            <a:off x="677334" y="1803401"/>
            <a:ext cx="8596668" cy="4237962"/>
          </a:xfrm>
        </p:spPr>
        <p:txBody>
          <a:bodyPr>
            <a:normAutofit fontScale="92500"/>
          </a:bodyPr>
          <a:lstStyle/>
          <a:p>
            <a:pPr marL="0" indent="0">
              <a:buNone/>
            </a:pPr>
            <a:r>
              <a:rPr lang="en-US" dirty="0"/>
              <a:t> </a:t>
            </a:r>
            <a:endParaRPr lang="en-US" sz="2000" dirty="0"/>
          </a:p>
          <a:p>
            <a:pPr lvl="0"/>
            <a:r>
              <a:rPr lang="en-US" sz="2400" dirty="0"/>
              <a:t>Incapacitation is defined as a state where someone cannot make rational, reasonable decisions because they lack the capacity to give knowing consent (</a:t>
            </a:r>
            <a:r>
              <a:rPr lang="en-US" sz="2400" dirty="0" err="1"/>
              <a:t>eg</a:t>
            </a:r>
            <a:r>
              <a:rPr lang="en-US" sz="2400" dirty="0"/>
              <a:t>, to understand the </a:t>
            </a:r>
            <a:r>
              <a:rPr lang="en-US" sz="2400" dirty="0" smtClean="0"/>
              <a:t>who</a:t>
            </a:r>
            <a:r>
              <a:rPr lang="en-US" sz="2400" dirty="0"/>
              <a:t>, what, when, where, why or how of their sexual interaction</a:t>
            </a:r>
            <a:r>
              <a:rPr lang="en-US" sz="2400" dirty="0" smtClean="0"/>
              <a:t>). </a:t>
            </a:r>
          </a:p>
          <a:p>
            <a:pPr lvl="0"/>
            <a:r>
              <a:rPr lang="en-US" sz="2400" dirty="0" smtClean="0"/>
              <a:t>At </a:t>
            </a:r>
            <a:r>
              <a:rPr lang="en-US" sz="2400" dirty="0"/>
              <a:t>what blood alcohol content is a person considered incapacitated?</a:t>
            </a:r>
          </a:p>
          <a:p>
            <a:pPr lvl="1"/>
            <a:r>
              <a:rPr lang="en-US" sz="2000" dirty="0"/>
              <a:t>.08</a:t>
            </a:r>
          </a:p>
          <a:p>
            <a:pPr lvl="1"/>
            <a:r>
              <a:rPr lang="en-US" sz="2000" dirty="0"/>
              <a:t>.10</a:t>
            </a:r>
          </a:p>
          <a:p>
            <a:pPr lvl="1"/>
            <a:r>
              <a:rPr lang="en-US" sz="2000" dirty="0"/>
              <a:t>There is no defined BAC in which a person is considered incapacitated. </a:t>
            </a:r>
            <a:r>
              <a:rPr lang="en-US" sz="2000" dirty="0" smtClean="0"/>
              <a:t>Rather, it depends </a:t>
            </a:r>
            <a:r>
              <a:rPr lang="en-US" sz="2000" dirty="0"/>
              <a:t>on each individual person.  </a:t>
            </a:r>
          </a:p>
        </p:txBody>
      </p:sp>
    </p:spTree>
    <p:extLst>
      <p:ext uri="{BB962C8B-B14F-4D97-AF65-F5344CB8AC3E}">
        <p14:creationId xmlns:p14="http://schemas.microsoft.com/office/powerpoint/2010/main" val="3090223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Question #6</a:t>
            </a:r>
            <a:endParaRPr lang="en-US" sz="7200" dirty="0"/>
          </a:p>
        </p:txBody>
      </p:sp>
      <p:sp>
        <p:nvSpPr>
          <p:cNvPr id="3" name="Content Placeholder 2"/>
          <p:cNvSpPr>
            <a:spLocks noGrp="1"/>
          </p:cNvSpPr>
          <p:nvPr>
            <p:ph idx="1"/>
          </p:nvPr>
        </p:nvSpPr>
        <p:spPr/>
        <p:txBody>
          <a:bodyPr>
            <a:normAutofit/>
          </a:bodyPr>
          <a:lstStyle/>
          <a:p>
            <a:pPr marL="0" indent="0">
              <a:buNone/>
            </a:pPr>
            <a:r>
              <a:rPr lang="en-US" dirty="0"/>
              <a:t> </a:t>
            </a:r>
            <a:endParaRPr lang="en-US" sz="2000" dirty="0"/>
          </a:p>
          <a:p>
            <a:pPr lvl="0"/>
            <a:r>
              <a:rPr lang="en-US" sz="3200" dirty="0" smtClean="0"/>
              <a:t>A person can become incapacitated for reasons other than just over-indulging in alcohol</a:t>
            </a:r>
            <a:endParaRPr lang="en-US" sz="3200" dirty="0"/>
          </a:p>
          <a:p>
            <a:pPr lvl="1"/>
            <a:r>
              <a:rPr lang="en-US" sz="3200" dirty="0" smtClean="0"/>
              <a:t>True</a:t>
            </a:r>
            <a:endParaRPr lang="en-US" sz="3200" dirty="0"/>
          </a:p>
          <a:p>
            <a:pPr lvl="1"/>
            <a:r>
              <a:rPr lang="en-US" sz="3200" dirty="0" smtClean="0"/>
              <a:t>False</a:t>
            </a:r>
            <a:endParaRPr lang="en-US" sz="3200" dirty="0"/>
          </a:p>
          <a:p>
            <a:pPr marL="457200" lvl="1" indent="0">
              <a:buNone/>
            </a:pPr>
            <a:endParaRPr lang="en-US" sz="3200" dirty="0"/>
          </a:p>
        </p:txBody>
      </p:sp>
    </p:spTree>
    <p:extLst>
      <p:ext uri="{BB962C8B-B14F-4D97-AF65-F5344CB8AC3E}">
        <p14:creationId xmlns:p14="http://schemas.microsoft.com/office/powerpoint/2010/main" val="2583319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Question #7</a:t>
            </a:r>
            <a:endParaRPr lang="en-US" sz="7200" dirty="0"/>
          </a:p>
        </p:txBody>
      </p:sp>
      <p:sp>
        <p:nvSpPr>
          <p:cNvPr id="3" name="Content Placeholder 2"/>
          <p:cNvSpPr>
            <a:spLocks noGrp="1"/>
          </p:cNvSpPr>
          <p:nvPr>
            <p:ph idx="1"/>
          </p:nvPr>
        </p:nvSpPr>
        <p:spPr/>
        <p:txBody>
          <a:bodyPr>
            <a:normAutofit/>
          </a:bodyPr>
          <a:lstStyle/>
          <a:p>
            <a:pPr marL="0" indent="0">
              <a:buNone/>
            </a:pPr>
            <a:r>
              <a:rPr lang="en-US" dirty="0"/>
              <a:t> </a:t>
            </a:r>
            <a:endParaRPr lang="en-US" sz="2000" dirty="0"/>
          </a:p>
          <a:p>
            <a:pPr lvl="0"/>
            <a:r>
              <a:rPr lang="en-US" sz="3200" dirty="0" smtClean="0"/>
              <a:t>Some people don’t realize it, but Title IX also addresses stalking and domestic/intimate partner violence.</a:t>
            </a:r>
          </a:p>
          <a:p>
            <a:pPr lvl="1"/>
            <a:r>
              <a:rPr lang="en-US" sz="3000" dirty="0" smtClean="0"/>
              <a:t>True</a:t>
            </a:r>
            <a:endParaRPr lang="en-US" sz="3000" dirty="0"/>
          </a:p>
          <a:p>
            <a:pPr lvl="1"/>
            <a:r>
              <a:rPr lang="en-US" sz="3200" dirty="0" smtClean="0"/>
              <a:t>False</a:t>
            </a:r>
            <a:endParaRPr lang="en-US" sz="3200" dirty="0"/>
          </a:p>
          <a:p>
            <a:pPr marL="457200" lvl="1" indent="0">
              <a:buNone/>
            </a:pPr>
            <a:endParaRPr lang="en-US" sz="3200" dirty="0"/>
          </a:p>
        </p:txBody>
      </p:sp>
    </p:spTree>
    <p:extLst>
      <p:ext uri="{BB962C8B-B14F-4D97-AF65-F5344CB8AC3E}">
        <p14:creationId xmlns:p14="http://schemas.microsoft.com/office/powerpoint/2010/main" val="1759615472"/>
      </p:ext>
    </p:extLst>
  </p:cSld>
  <p:clrMapOvr>
    <a:masterClrMapping/>
  </p:clrMapOvr>
</p:sld>
</file>

<file path=ppt/theme/theme1.xml><?xml version="1.0" encoding="utf-8"?>
<a:theme xmlns:a="http://schemas.openxmlformats.org/drawingml/2006/main" name="Facet">
  <a:themeElements>
    <a:clrScheme name="Custom 3">
      <a:dk1>
        <a:sysClr val="windowText" lastClr="000000"/>
      </a:dk1>
      <a:lt1>
        <a:sysClr val="window" lastClr="FFFFFF"/>
      </a:lt1>
      <a:dk2>
        <a:srgbClr val="323232"/>
      </a:dk2>
      <a:lt2>
        <a:srgbClr val="FFFFFF"/>
      </a:lt2>
      <a:accent1>
        <a:srgbClr val="E6210C"/>
      </a:accent1>
      <a:accent2>
        <a:srgbClr val="EA2902"/>
      </a:accent2>
      <a:accent3>
        <a:srgbClr val="CBCBCB"/>
      </a:accent3>
      <a:accent4>
        <a:srgbClr val="A5A5A5"/>
      </a:accent4>
      <a:accent5>
        <a:srgbClr val="656565"/>
      </a:accent5>
      <a:accent6>
        <a:srgbClr val="7F7F7F"/>
      </a:accent6>
      <a:hlink>
        <a:srgbClr val="E6210C"/>
      </a:hlink>
      <a:folHlink>
        <a:srgbClr val="E6210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1563</TotalTime>
  <Words>491</Words>
  <Application>Microsoft Office PowerPoint</Application>
  <PresentationFormat>Widescreen</PresentationFormat>
  <Paragraphs>123</Paragraphs>
  <Slides>19</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Bookman Old Style</vt:lpstr>
      <vt:lpstr>Calibri</vt:lpstr>
      <vt:lpstr>Trebuchet MS</vt:lpstr>
      <vt:lpstr>Wingdings 3</vt:lpstr>
      <vt:lpstr>Facet</vt:lpstr>
      <vt:lpstr>Let’s Play Trivia…</vt:lpstr>
      <vt:lpstr>The Rules</vt:lpstr>
      <vt:lpstr>Question #1</vt:lpstr>
      <vt:lpstr>Question #2</vt:lpstr>
      <vt:lpstr>Question #3</vt:lpstr>
      <vt:lpstr>Question #4</vt:lpstr>
      <vt:lpstr>Question #5</vt:lpstr>
      <vt:lpstr>Question #6</vt:lpstr>
      <vt:lpstr>Question #7</vt:lpstr>
      <vt:lpstr>Question #8</vt:lpstr>
      <vt:lpstr>Question #9</vt:lpstr>
      <vt:lpstr>Tally ‘em Up!</vt:lpstr>
      <vt:lpstr>Let’s Talk Title IX</vt:lpstr>
      <vt:lpstr>Let’s Talk Title IX</vt:lpstr>
      <vt:lpstr>Let’s Talk Title IX</vt:lpstr>
      <vt:lpstr>Let’s Talk Title IX</vt:lpstr>
      <vt:lpstr>Let’s Talk Title IX</vt:lpstr>
      <vt:lpstr>Let’s Talk Title IX</vt:lpstr>
      <vt:lpstr>Let’s Talk Title IX</vt:lpstr>
    </vt:vector>
  </TitlesOfParts>
  <Company>Rose-Hulman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Play Trivia…</dc:title>
  <dc:creator>Loyd, Kristen J</dc:creator>
  <cp:lastModifiedBy>Loyd, Kristen J</cp:lastModifiedBy>
  <cp:revision>46</cp:revision>
  <dcterms:created xsi:type="dcterms:W3CDTF">2015-10-12T14:50:50Z</dcterms:created>
  <dcterms:modified xsi:type="dcterms:W3CDTF">2016-01-07T13:15:30Z</dcterms:modified>
</cp:coreProperties>
</file>